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87" r:id="rId2"/>
    <p:sldId id="285" r:id="rId3"/>
    <p:sldId id="261" r:id="rId4"/>
    <p:sldId id="264" r:id="rId5"/>
    <p:sldId id="286" r:id="rId6"/>
    <p:sldId id="266" r:id="rId7"/>
    <p:sldId id="269" r:id="rId8"/>
    <p:sldId id="270" r:id="rId9"/>
    <p:sldId id="272" r:id="rId10"/>
    <p:sldId id="268" r:id="rId11"/>
    <p:sldId id="273" r:id="rId12"/>
    <p:sldId id="274" r:id="rId13"/>
    <p:sldId id="275" r:id="rId14"/>
    <p:sldId id="278" r:id="rId15"/>
    <p:sldId id="279" r:id="rId16"/>
    <p:sldId id="276" r:id="rId17"/>
    <p:sldId id="277" r:id="rId18"/>
    <p:sldId id="280" r:id="rId19"/>
    <p:sldId id="281" r:id="rId20"/>
    <p:sldId id="288" r:id="rId21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>
      <p:cViewPr varScale="1">
        <p:scale>
          <a:sx n="106" d="100"/>
          <a:sy n="106" d="100"/>
        </p:scale>
        <p:origin x="-11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1042-3936-4C04-8998-FADD7B0EF2E5}" type="datetimeFigureOut">
              <a:rPr lang="el-GR" smtClean="0"/>
              <a:pPr/>
              <a:t>5/3/2016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DE-FC6C-4F7F-B462-7B8F403AB08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1042-3936-4C04-8998-FADD7B0EF2E5}" type="datetimeFigureOut">
              <a:rPr lang="el-GR" smtClean="0"/>
              <a:pPr/>
              <a:t>5/3/2016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DE-FC6C-4F7F-B462-7B8F403AB08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1042-3936-4C04-8998-FADD7B0EF2E5}" type="datetimeFigureOut">
              <a:rPr lang="el-GR" smtClean="0"/>
              <a:pPr/>
              <a:t>5/3/2016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DE-FC6C-4F7F-B462-7B8F403AB08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1042-3936-4C04-8998-FADD7B0EF2E5}" type="datetimeFigureOut">
              <a:rPr lang="el-GR" smtClean="0"/>
              <a:pPr/>
              <a:t>5/3/2016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DE-FC6C-4F7F-B462-7B8F403AB08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1042-3936-4C04-8998-FADD7B0EF2E5}" type="datetimeFigureOut">
              <a:rPr lang="el-GR" smtClean="0"/>
              <a:pPr/>
              <a:t>5/3/2016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DE-FC6C-4F7F-B462-7B8F403AB08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1042-3936-4C04-8998-FADD7B0EF2E5}" type="datetimeFigureOut">
              <a:rPr lang="el-GR" smtClean="0"/>
              <a:pPr/>
              <a:t>5/3/2016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DE-FC6C-4F7F-B462-7B8F403AB08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1042-3936-4C04-8998-FADD7B0EF2E5}" type="datetimeFigureOut">
              <a:rPr lang="el-GR" smtClean="0"/>
              <a:pPr/>
              <a:t>5/3/2016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DE-FC6C-4F7F-B462-7B8F403AB08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1042-3936-4C04-8998-FADD7B0EF2E5}" type="datetimeFigureOut">
              <a:rPr lang="el-GR" smtClean="0"/>
              <a:pPr/>
              <a:t>5/3/2016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DE-FC6C-4F7F-B462-7B8F403AB08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1042-3936-4C04-8998-FADD7B0EF2E5}" type="datetimeFigureOut">
              <a:rPr lang="el-GR" smtClean="0"/>
              <a:pPr/>
              <a:t>5/3/2016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DE-FC6C-4F7F-B462-7B8F403AB08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1042-3936-4C04-8998-FADD7B0EF2E5}" type="datetimeFigureOut">
              <a:rPr lang="el-GR" smtClean="0"/>
              <a:pPr/>
              <a:t>5/3/2016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DE-FC6C-4F7F-B462-7B8F403AB08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1042-3936-4C04-8998-FADD7B0EF2E5}" type="datetimeFigureOut">
              <a:rPr lang="el-GR" smtClean="0"/>
              <a:pPr/>
              <a:t>5/3/2016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DE-FC6C-4F7F-B462-7B8F403AB08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51042-3936-4C04-8998-FADD7B0EF2E5}" type="datetimeFigureOut">
              <a:rPr lang="el-GR" smtClean="0"/>
              <a:pPr/>
              <a:t>5/3/2016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EBBDE-FC6C-4F7F-B462-7B8F403AB08B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ΕΙΔΙΚΟΤΗΤΑ ΒΟΗΘΩΝ ΒΡΕΦΟΝΗΠΙΟΚΟΜΩΝ</a:t>
            </a:r>
            <a:endParaRPr lang="el-GR" b="1" dirty="0"/>
          </a:p>
        </p:txBody>
      </p:sp>
      <p:pic>
        <p:nvPicPr>
          <p:cNvPr id="4" name="3 - Θέση περιεχομένου" descr="vrefo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556792"/>
            <a:ext cx="468526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ΕΙΔΙΚΟΤΗΤΑ ΒΟΗΘΩΝ ΒΡΕΦΟΝΗΠΙΟΚΟΜΩΝ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Για να αποκτήσεις γνώσεις, να εξασκηθείς και να πάρεις </a:t>
            </a:r>
            <a:r>
              <a:rPr lang="el-GR" dirty="0" smtClean="0">
                <a:solidFill>
                  <a:srgbClr val="FF0000"/>
                </a:solidFill>
              </a:rPr>
              <a:t>πτυχίο Βοηθού Βρεφονηπιοκόμου </a:t>
            </a:r>
            <a:r>
              <a:rPr lang="el-GR" dirty="0" smtClean="0"/>
              <a:t>πρέπει να επιλέξεις σπουδές στο ΕΠΑΛ.</a:t>
            </a:r>
          </a:p>
          <a:p>
            <a:endParaRPr lang="el-GR" dirty="0"/>
          </a:p>
        </p:txBody>
      </p:sp>
      <p:pic>
        <p:nvPicPr>
          <p:cNvPr id="1026" name="Picture 2" descr="C:\Users\Bagelis\Documents\Β. ΒΡΕΦΟΚΟΚ\foto erg\DSC035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3212976"/>
            <a:ext cx="4944549" cy="32043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01752" y="188640"/>
            <a:ext cx="8662736" cy="798912"/>
          </a:xfrm>
        </p:spPr>
        <p:txBody>
          <a:bodyPr>
            <a:noAutofit/>
          </a:bodyPr>
          <a:lstStyle/>
          <a:p>
            <a:r>
              <a:rPr lang="el-GR" sz="4800" dirty="0" smtClean="0">
                <a:solidFill>
                  <a:srgbClr val="C00000"/>
                </a:solidFill>
              </a:rPr>
              <a:t/>
            </a:r>
            <a:br>
              <a:rPr lang="el-GR" sz="4800" dirty="0" smtClean="0">
                <a:solidFill>
                  <a:srgbClr val="C00000"/>
                </a:solidFill>
              </a:rPr>
            </a:br>
            <a:r>
              <a:rPr lang="el-GR" sz="4800" b="1" dirty="0" smtClean="0">
                <a:solidFill>
                  <a:srgbClr val="C00000"/>
                </a:solidFill>
              </a:rPr>
              <a:t>Ε</a:t>
            </a:r>
            <a:r>
              <a:rPr lang="el-GR" sz="4800" b="1" dirty="0" smtClean="0">
                <a:solidFill>
                  <a:schemeClr val="tx2"/>
                </a:solidFill>
              </a:rPr>
              <a:t>Π</a:t>
            </a:r>
            <a:r>
              <a:rPr lang="el-GR" sz="4800" b="1" dirty="0" smtClean="0">
                <a:solidFill>
                  <a:schemeClr val="accent3"/>
                </a:solidFill>
              </a:rPr>
              <a:t>Α</a:t>
            </a:r>
            <a:r>
              <a:rPr lang="el-GR" sz="4800" b="1" dirty="0" smtClean="0">
                <a:solidFill>
                  <a:schemeClr val="accent4"/>
                </a:solidFill>
              </a:rPr>
              <a:t>ΓΓ</a:t>
            </a:r>
            <a:r>
              <a:rPr lang="el-GR" sz="4800" b="1" dirty="0" smtClean="0">
                <a:solidFill>
                  <a:schemeClr val="accent5"/>
                </a:solidFill>
              </a:rPr>
              <a:t>Ε</a:t>
            </a:r>
            <a:r>
              <a:rPr lang="el-GR" sz="4800" b="1" dirty="0" smtClean="0">
                <a:solidFill>
                  <a:schemeClr val="accent6"/>
                </a:solidFill>
              </a:rPr>
              <a:t>Λ</a:t>
            </a:r>
            <a:r>
              <a:rPr lang="el-GR" sz="4800" b="1" dirty="0" smtClean="0">
                <a:solidFill>
                  <a:srgbClr val="002060"/>
                </a:solidFill>
              </a:rPr>
              <a:t>Μ</a:t>
            </a:r>
            <a:r>
              <a:rPr lang="el-GR" sz="4800" b="1" dirty="0" smtClean="0">
                <a:solidFill>
                  <a:srgbClr val="7030A0"/>
                </a:solidFill>
              </a:rPr>
              <a:t>ΑΤ</a:t>
            </a:r>
            <a:r>
              <a:rPr lang="el-GR" sz="4800" b="1" dirty="0" smtClean="0">
                <a:solidFill>
                  <a:srgbClr val="FF0000"/>
                </a:solidFill>
              </a:rPr>
              <a:t>Ι</a:t>
            </a:r>
            <a:r>
              <a:rPr lang="el-GR" sz="4800" b="1" dirty="0" smtClean="0">
                <a:solidFill>
                  <a:schemeClr val="accent5">
                    <a:lumMod val="75000"/>
                  </a:schemeClr>
                </a:solidFill>
              </a:rPr>
              <a:t>Κ</a:t>
            </a:r>
            <a:r>
              <a:rPr lang="el-GR" sz="4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Ο  </a:t>
            </a:r>
            <a:r>
              <a:rPr lang="el-GR" sz="4800" b="1" dirty="0" smtClean="0">
                <a:solidFill>
                  <a:srgbClr val="C00000"/>
                </a:solidFill>
              </a:rPr>
              <a:t>Λ</a:t>
            </a:r>
            <a:r>
              <a:rPr lang="el-GR" sz="4800" b="1" dirty="0" smtClean="0">
                <a:solidFill>
                  <a:schemeClr val="tx2"/>
                </a:solidFill>
              </a:rPr>
              <a:t>Υ</a:t>
            </a:r>
            <a:r>
              <a:rPr lang="el-GR" sz="4800" b="1" dirty="0" smtClean="0">
                <a:solidFill>
                  <a:schemeClr val="accent6"/>
                </a:solidFill>
              </a:rPr>
              <a:t>Κ</a:t>
            </a:r>
            <a:r>
              <a:rPr lang="el-GR" sz="4800" b="1" dirty="0" smtClean="0">
                <a:solidFill>
                  <a:schemeClr val="accent4"/>
                </a:solidFill>
              </a:rPr>
              <a:t>Ε</a:t>
            </a:r>
            <a:r>
              <a:rPr lang="el-GR" sz="4800" b="1" dirty="0" smtClean="0">
                <a:solidFill>
                  <a:schemeClr val="accent5"/>
                </a:solidFill>
              </a:rPr>
              <a:t>Ι</a:t>
            </a:r>
            <a:r>
              <a:rPr lang="el-GR" sz="4800" b="1" dirty="0" smtClean="0">
                <a:solidFill>
                  <a:schemeClr val="accent6"/>
                </a:solidFill>
              </a:rPr>
              <a:t>Ο</a:t>
            </a:r>
            <a:r>
              <a:rPr lang="el-GR" sz="4800" b="1" dirty="0" smtClean="0"/>
              <a:t/>
            </a:r>
            <a:br>
              <a:rPr lang="el-GR" sz="4800" b="1" dirty="0" smtClean="0"/>
            </a:br>
            <a:endParaRPr lang="el-GR" sz="4800" b="1" dirty="0"/>
          </a:p>
        </p:txBody>
      </p:sp>
      <p:pic>
        <p:nvPicPr>
          <p:cNvPr id="3" name="Picture 2" descr="http://www.edu4u.gr/Portals/0/ArticlePhotos/large/8f85762aa8c042889b7e08719332cf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196752"/>
            <a:ext cx="6192688" cy="52109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ΠΑΡΟΧΕΣ</a:t>
            </a:r>
            <a:endParaRPr lang="el-GR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l-GR" dirty="0" smtClean="0"/>
              <a:t>			</a:t>
            </a:r>
            <a:r>
              <a:rPr lang="el-GR" u="sng" dirty="0" smtClean="0"/>
              <a:t>Τα </a:t>
            </a:r>
            <a:r>
              <a:rPr lang="el-GR" u="sng" dirty="0"/>
              <a:t>ΕΠΑ.Λ. παρέχουν</a:t>
            </a:r>
            <a:r>
              <a:rPr lang="el-GR" u="sng" dirty="0" smtClean="0"/>
              <a:t>:</a:t>
            </a:r>
          </a:p>
          <a:p>
            <a:pPr>
              <a:buNone/>
            </a:pPr>
            <a:endParaRPr lang="el-GR" dirty="0"/>
          </a:p>
          <a:p>
            <a:r>
              <a:rPr lang="el-GR" dirty="0">
                <a:solidFill>
                  <a:srgbClr val="FF0000"/>
                </a:solidFill>
              </a:rPr>
              <a:t>Γενική </a:t>
            </a:r>
            <a:r>
              <a:rPr lang="el-GR" dirty="0" smtClean="0">
                <a:solidFill>
                  <a:srgbClr val="FF0000"/>
                </a:solidFill>
              </a:rPr>
              <a:t>Μόρφωση</a:t>
            </a:r>
          </a:p>
          <a:p>
            <a:endParaRPr lang="el-GR" dirty="0"/>
          </a:p>
          <a:p>
            <a:r>
              <a:rPr lang="el-G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Τεχνική  Επαγγελματική </a:t>
            </a:r>
            <a:r>
              <a:rPr lang="el-G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Εκπαίδευση</a:t>
            </a:r>
          </a:p>
          <a:p>
            <a:pPr>
              <a:buNone/>
            </a:pPr>
            <a:endParaRPr lang="el-GR" dirty="0"/>
          </a:p>
          <a:p>
            <a:r>
              <a:rPr lang="el-GR" dirty="0">
                <a:solidFill>
                  <a:srgbClr val="7030A0"/>
                </a:solidFill>
              </a:rPr>
              <a:t>Εργαστηριακή Άσκηση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>
                <a:solidFill>
                  <a:schemeClr val="accent2">
                    <a:lumMod val="75000"/>
                  </a:schemeClr>
                </a:solidFill>
              </a:rPr>
              <a:t>ΔΙΑΡΘΡΩΣΗ</a:t>
            </a:r>
            <a:endParaRPr lang="el-GR" b="1" dirty="0"/>
          </a:p>
        </p:txBody>
      </p:sp>
      <p:sp>
        <p:nvSpPr>
          <p:cNvPr id="6" name="5 - Ορθογώνιο"/>
          <p:cNvSpPr/>
          <p:nvPr/>
        </p:nvSpPr>
        <p:spPr>
          <a:xfrm>
            <a:off x="179512" y="1412776"/>
            <a:ext cx="849694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dirty="0" smtClean="0">
                <a:solidFill>
                  <a:srgbClr val="C00000"/>
                </a:solidFill>
              </a:rPr>
              <a:t>      </a:t>
            </a:r>
            <a:r>
              <a:rPr lang="el-GR" sz="2000" b="1" dirty="0" smtClean="0">
                <a:solidFill>
                  <a:srgbClr val="C00000"/>
                </a:solidFill>
              </a:rPr>
              <a:t>ΓΥΜΝΑΣΙΟ</a:t>
            </a:r>
          </a:p>
          <a:p>
            <a:r>
              <a:rPr lang="el-GR" sz="2000" dirty="0" smtClean="0">
                <a:solidFill>
                  <a:srgbClr val="C00000"/>
                </a:solidFill>
              </a:rPr>
              <a:t>        </a:t>
            </a:r>
          </a:p>
          <a:p>
            <a:pPr>
              <a:buNone/>
            </a:pPr>
            <a:endParaRPr lang="el-GR" sz="2000" dirty="0" smtClean="0"/>
          </a:p>
          <a:p>
            <a:pPr>
              <a:buNone/>
            </a:pPr>
            <a:endParaRPr lang="el-GR" sz="2000" dirty="0" smtClean="0"/>
          </a:p>
          <a:p>
            <a:pPr>
              <a:buNone/>
            </a:pPr>
            <a:endParaRPr lang="el-GR" sz="2000" dirty="0" smtClean="0"/>
          </a:p>
          <a:p>
            <a:r>
              <a:rPr lang="el-GR" sz="2000" b="1" dirty="0" smtClean="0">
                <a:solidFill>
                  <a:srgbClr val="00B050"/>
                </a:solidFill>
              </a:rPr>
              <a:t>Α΄ΤΑΞΗ ΕΠΑΛ</a:t>
            </a:r>
            <a:r>
              <a:rPr lang="el-GR" sz="2000" dirty="0" smtClean="0">
                <a:solidFill>
                  <a:srgbClr val="00B050"/>
                </a:solidFill>
              </a:rPr>
              <a:t>               ΟΜΑΔΑ ΠΡΟΣΑΝΑΤΟΛΙΣΜΟΥ ΥΓΕΙΑΣ - ΠΡΟΝΟΙΑΣ ΚΑΙ   				ΑΙΣΘΗΤΙΚΗΣ - ΚΟΜΜΩΤΙΚΗΣ</a:t>
            </a:r>
          </a:p>
          <a:p>
            <a:endParaRPr lang="el-GR" sz="2000" dirty="0" smtClean="0">
              <a:solidFill>
                <a:srgbClr val="00B050"/>
              </a:solidFill>
            </a:endParaRPr>
          </a:p>
          <a:p>
            <a:r>
              <a:rPr lang="el-GR" sz="2000" b="1" dirty="0" smtClean="0">
                <a:solidFill>
                  <a:srgbClr val="7030A0"/>
                </a:solidFill>
              </a:rPr>
              <a:t>Β΄ΤΑΞΗ ΕΠΑΛ</a:t>
            </a:r>
            <a:r>
              <a:rPr lang="el-GR" sz="2000" dirty="0" smtClean="0">
                <a:solidFill>
                  <a:srgbClr val="7030A0"/>
                </a:solidFill>
              </a:rPr>
              <a:t>            ΕΙΔΙΚΟΤΗΤΑ ΒΟΗΘΩΝ ΒΡΕΦΟΝΗΠΙΟΚΟΜΟΥ</a:t>
            </a:r>
          </a:p>
          <a:p>
            <a:endParaRPr lang="el-GR" sz="2000" dirty="0" smtClean="0">
              <a:solidFill>
                <a:srgbClr val="7030A0"/>
              </a:solidFill>
            </a:endParaRPr>
          </a:p>
          <a:p>
            <a:r>
              <a:rPr lang="el-GR" sz="2000" b="1" dirty="0" smtClean="0">
                <a:solidFill>
                  <a:schemeClr val="accent6">
                    <a:lumMod val="75000"/>
                  </a:schemeClr>
                </a:solidFill>
              </a:rPr>
              <a:t>Γ΄ ΤΑΞΗ ΕΠΑΛ</a:t>
            </a:r>
            <a:r>
              <a:rPr lang="el-GR" sz="2000" dirty="0" smtClean="0">
                <a:solidFill>
                  <a:schemeClr val="accent6">
                    <a:lumMod val="75000"/>
                  </a:schemeClr>
                </a:solidFill>
              </a:rPr>
              <a:t>            ΕΙΔΙΚΟΤΗΤΑ ΒΟΗΘΩΝ ΒΡΕΦΟΝΗΠΙΟΚΟΜΟΥ</a:t>
            </a:r>
          </a:p>
          <a:p>
            <a:endParaRPr lang="el-GR" sz="2000" dirty="0" smtClean="0">
              <a:solidFill>
                <a:schemeClr val="accent6"/>
              </a:solidFill>
            </a:endParaRPr>
          </a:p>
          <a:p>
            <a:r>
              <a:rPr lang="el-GR" sz="2000" dirty="0" smtClean="0">
                <a:solidFill>
                  <a:schemeClr val="accent6"/>
                </a:solidFill>
              </a:rPr>
              <a:t>			</a:t>
            </a:r>
          </a:p>
          <a:p>
            <a:pPr>
              <a:buNone/>
            </a:pPr>
            <a:endParaRPr lang="el-GR" sz="2000" dirty="0" smtClean="0"/>
          </a:p>
          <a:p>
            <a:pPr>
              <a:buNone/>
            </a:pPr>
            <a:r>
              <a:rPr lang="el-GR" sz="2000" dirty="0" smtClean="0"/>
              <a:t> </a:t>
            </a:r>
          </a:p>
          <a:p>
            <a:r>
              <a:rPr lang="el-GR" sz="2000" dirty="0" smtClean="0">
                <a:solidFill>
                  <a:srgbClr val="00B0F0"/>
                </a:solidFill>
              </a:rPr>
              <a:t>	</a:t>
            </a:r>
            <a:r>
              <a:rPr lang="el-GR" sz="2000" dirty="0" smtClean="0">
                <a:solidFill>
                  <a:srgbClr val="0070C0"/>
                </a:solidFill>
              </a:rPr>
              <a:t>ΑΠΟΛΥΤΗΡΙΟ ΕΠΑΛ ΚΑΙ ΠΤΥΧΙΟ ΕΙΔΙΚΟΤΗΤΑΣ 3</a:t>
            </a:r>
          </a:p>
        </p:txBody>
      </p:sp>
      <p:sp>
        <p:nvSpPr>
          <p:cNvPr id="7" name="6 - Βέλος προς τα κάτω"/>
          <p:cNvSpPr/>
          <p:nvPr/>
        </p:nvSpPr>
        <p:spPr>
          <a:xfrm>
            <a:off x="755576" y="177281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7 - Δεξιό βέλος"/>
          <p:cNvSpPr/>
          <p:nvPr/>
        </p:nvSpPr>
        <p:spPr>
          <a:xfrm>
            <a:off x="1763688" y="2924944"/>
            <a:ext cx="504056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8 - Δεξιό βέλος"/>
          <p:cNvSpPr/>
          <p:nvPr/>
        </p:nvSpPr>
        <p:spPr>
          <a:xfrm>
            <a:off x="1835696" y="3789040"/>
            <a:ext cx="43204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9 - Δεξιό βέλος"/>
          <p:cNvSpPr/>
          <p:nvPr/>
        </p:nvSpPr>
        <p:spPr>
          <a:xfrm>
            <a:off x="1763688" y="4437112"/>
            <a:ext cx="504056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10 - Βέλος προς τα κάτω"/>
          <p:cNvSpPr/>
          <p:nvPr/>
        </p:nvSpPr>
        <p:spPr>
          <a:xfrm>
            <a:off x="3131840" y="486916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340768"/>
            <a:ext cx="8229600" cy="1152128"/>
          </a:xfrm>
        </p:spPr>
        <p:txBody>
          <a:bodyPr>
            <a:normAutofit fontScale="90000"/>
          </a:bodyPr>
          <a:lstStyle/>
          <a:p>
            <a:r>
              <a:rPr lang="el-GR" b="1" dirty="0" smtClean="0"/>
              <a:t>Α΄ΤΑΞΗ</a:t>
            </a:r>
            <a:br>
              <a:rPr lang="el-GR" b="1" dirty="0" smtClean="0"/>
            </a:br>
            <a:r>
              <a:rPr lang="el-GR" b="1" dirty="0" smtClean="0"/>
              <a:t>ΟΜΑΔΑ ΠΡΟΣΑΝΑΤΟΛΙΣΜΟΥ</a:t>
            </a:r>
            <a:br>
              <a:rPr lang="el-GR" b="1" dirty="0" smtClean="0"/>
            </a:br>
            <a:r>
              <a:rPr lang="el-GR" b="1" dirty="0" smtClean="0"/>
              <a:t>ΥΓΕΙΑΣ – ΠΡΟΝΟΙΑΣ ΚΑΙ ΑΙΣΘΗΤΙΚΗΣ - ΚΟΜΜΩΤΙΚΗΣ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/>
            </a:r>
            <a:br>
              <a:rPr lang="el-GR" dirty="0" smtClean="0"/>
            </a:br>
            <a:endParaRPr lang="el-GR" dirty="0"/>
          </a:p>
        </p:txBody>
      </p:sp>
      <p:pic>
        <p:nvPicPr>
          <p:cNvPr id="15362" name="Picture 2" descr="http://i.stpl.gr/image.ashx?m=Fit&amp;f=L2ZpbGVzLzEvbmV3X2ltYWdlcy8yMDEyLTA4LTA1LzUwNTUvMTA0ODE3NjYuanBn&amp;t=634797216512452790&amp;w=300&amp;h=2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3068960"/>
            <a:ext cx="2857500" cy="1943101"/>
          </a:xfrm>
          <a:prstGeom prst="rect">
            <a:avLst/>
          </a:prstGeom>
          <a:noFill/>
        </p:spPr>
      </p:pic>
      <p:pic>
        <p:nvPicPr>
          <p:cNvPr id="15364" name="Picture 4" descr="http://1epal-aigal.att.sch.gr/grasy/images/bref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068960"/>
            <a:ext cx="2592288" cy="2088232"/>
          </a:xfrm>
          <a:prstGeom prst="rect">
            <a:avLst/>
          </a:prstGeom>
          <a:noFill/>
        </p:spPr>
      </p:pic>
      <p:pic>
        <p:nvPicPr>
          <p:cNvPr id="15366" name="Picture 6" descr="https://spoiledmag.files.wordpress.com/2015/07/beaut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3140968"/>
            <a:ext cx="2520280" cy="1944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ΜΑΘΗΜΑΤΑ Α΄ΤΑΞΗΣ </a:t>
            </a:r>
            <a:endParaRPr lang="el-GR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l-GR" dirty="0">
                <a:solidFill>
                  <a:srgbClr val="7030A0"/>
                </a:solidFill>
              </a:rPr>
              <a:t>Αγωγή Υγείας (3 ώρες)     </a:t>
            </a:r>
            <a:endParaRPr lang="el-GR" dirty="0" smtClean="0">
              <a:solidFill>
                <a:srgbClr val="7030A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dirty="0" smtClean="0">
                <a:solidFill>
                  <a:srgbClr val="7030A0"/>
                </a:solidFill>
              </a:rPr>
              <a:t>Στοιχεία </a:t>
            </a:r>
            <a:r>
              <a:rPr lang="el-GR" dirty="0">
                <a:solidFill>
                  <a:srgbClr val="7030A0"/>
                </a:solidFill>
              </a:rPr>
              <a:t>Υγιεινής και Ιατρικής Βιολογίας </a:t>
            </a:r>
            <a:endParaRPr lang="en-US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</a:rPr>
              <a:t>    </a:t>
            </a:r>
            <a:r>
              <a:rPr lang="el-GR" dirty="0" smtClean="0">
                <a:solidFill>
                  <a:srgbClr val="7030A0"/>
                </a:solidFill>
              </a:rPr>
              <a:t>(</a:t>
            </a:r>
            <a:r>
              <a:rPr lang="el-GR" dirty="0">
                <a:solidFill>
                  <a:srgbClr val="7030A0"/>
                </a:solidFill>
              </a:rPr>
              <a:t>2 ώρες)     </a:t>
            </a:r>
            <a:endParaRPr lang="el-GR" dirty="0" smtClean="0">
              <a:solidFill>
                <a:srgbClr val="7030A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dirty="0" smtClean="0">
                <a:solidFill>
                  <a:srgbClr val="7030A0"/>
                </a:solidFill>
              </a:rPr>
              <a:t>Πρώτες </a:t>
            </a:r>
            <a:r>
              <a:rPr lang="el-GR" dirty="0">
                <a:solidFill>
                  <a:srgbClr val="7030A0"/>
                </a:solidFill>
              </a:rPr>
              <a:t>Βοήθειες (2 ώρες)     </a:t>
            </a:r>
            <a:endParaRPr lang="el-GR" dirty="0" smtClean="0">
              <a:solidFill>
                <a:srgbClr val="7030A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dirty="0" smtClean="0">
                <a:solidFill>
                  <a:srgbClr val="7030A0"/>
                </a:solidFill>
              </a:rPr>
              <a:t>Επικοινωνία</a:t>
            </a:r>
            <a:r>
              <a:rPr lang="el-GR" dirty="0">
                <a:solidFill>
                  <a:srgbClr val="7030A0"/>
                </a:solidFill>
              </a:rPr>
              <a:t>, Διαπροσωπικές Σχέσεις (2 ώρες)     </a:t>
            </a:r>
            <a:endParaRPr lang="el-GR" dirty="0" smtClean="0">
              <a:solidFill>
                <a:srgbClr val="7030A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dirty="0" smtClean="0">
                <a:solidFill>
                  <a:srgbClr val="7030A0"/>
                </a:solidFill>
              </a:rPr>
              <a:t>Σχολικός </a:t>
            </a:r>
            <a:r>
              <a:rPr lang="el-GR" dirty="0">
                <a:solidFill>
                  <a:srgbClr val="7030A0"/>
                </a:solidFill>
              </a:rPr>
              <a:t>Επαγγελματικός Προσανατολισμός − Περιβάλλον Εργασίας – Ασφάλεια και Υγιεινή </a:t>
            </a:r>
            <a:endParaRPr lang="en-US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</a:rPr>
              <a:t>    </a:t>
            </a:r>
            <a:r>
              <a:rPr lang="el-GR" dirty="0" smtClean="0">
                <a:solidFill>
                  <a:srgbClr val="7030A0"/>
                </a:solidFill>
              </a:rPr>
              <a:t>(</a:t>
            </a:r>
            <a:r>
              <a:rPr lang="el-GR" dirty="0">
                <a:solidFill>
                  <a:srgbClr val="7030A0"/>
                </a:solidFill>
              </a:rPr>
              <a:t>2 ώρες),    </a:t>
            </a:r>
            <a:endParaRPr lang="el-GR" dirty="0" smtClean="0">
              <a:solidFill>
                <a:srgbClr val="7030A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dirty="0" smtClean="0">
                <a:solidFill>
                  <a:srgbClr val="7030A0"/>
                </a:solidFill>
              </a:rPr>
              <a:t> </a:t>
            </a:r>
            <a:r>
              <a:rPr lang="el-GR" dirty="0">
                <a:solidFill>
                  <a:srgbClr val="7030A0"/>
                </a:solidFill>
              </a:rPr>
              <a:t>Εφαρμογές Πληροφορικής (2ώρες)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ΤΟΜΕΑΣ ΥΓΕΙΑΣ - ΠΡΟΝΟΙΑΣ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l-GR" b="1" dirty="0" smtClean="0"/>
              <a:t>ΕΙΔΙΚΟΤΗΤΕΣ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Βοηθός Νοσηλευτή</a:t>
            </a:r>
          </a:p>
          <a:p>
            <a:r>
              <a:rPr lang="el-GR" dirty="0"/>
              <a:t> Βοηθός Ιατρικών –Βιολογικών Εργαστηρίων</a:t>
            </a:r>
          </a:p>
          <a:p>
            <a:pPr>
              <a:buFont typeface="Wingdings" pitchFamily="2" charset="2"/>
              <a:buChar char="Ø"/>
            </a:pPr>
            <a:r>
              <a:rPr lang="el-GR" b="1" dirty="0">
                <a:solidFill>
                  <a:srgbClr val="FF0000"/>
                </a:solidFill>
              </a:rPr>
              <a:t> </a:t>
            </a:r>
            <a:r>
              <a:rPr lang="el-GR" dirty="0">
                <a:solidFill>
                  <a:srgbClr val="FF0000"/>
                </a:solidFill>
              </a:rPr>
              <a:t>Βοηθός Βρεφονηπιοκόμων</a:t>
            </a:r>
          </a:p>
          <a:p>
            <a:r>
              <a:rPr lang="el-GR" dirty="0"/>
              <a:t> Βοηθός Φυσικοθεραπευτή</a:t>
            </a:r>
          </a:p>
          <a:p>
            <a:r>
              <a:rPr lang="el-GR" dirty="0"/>
              <a:t> Βοηθός Οδοντοτεχνίτη</a:t>
            </a:r>
          </a:p>
          <a:p>
            <a:r>
              <a:rPr lang="el-GR" dirty="0" smtClean="0"/>
              <a:t>Βοηθός </a:t>
            </a:r>
            <a:r>
              <a:rPr lang="el-GR" dirty="0"/>
              <a:t>Ακτινολογικών Εργαστηρίων</a:t>
            </a:r>
          </a:p>
          <a:p>
            <a:r>
              <a:rPr lang="el-GR" dirty="0"/>
              <a:t> Βοηθός Φαρμακείου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ΤΟΜΕΑΣ ΥΓΕΙΑΣ ΚΑΙ ΠΡΟΝΟΙΑΣ</a:t>
            </a:r>
            <a:endParaRPr lang="el-GR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l-GR" dirty="0" smtClean="0"/>
              <a:t> Τελειώνοντας </a:t>
            </a:r>
            <a:r>
              <a:rPr lang="el-GR" dirty="0"/>
              <a:t>την Α' τάξη μπορείτε στη </a:t>
            </a:r>
            <a:r>
              <a:rPr lang="el-GR" dirty="0" smtClean="0"/>
              <a:t>Β΄ και Γ΄ </a:t>
            </a:r>
            <a:r>
              <a:rPr lang="el-GR" dirty="0"/>
              <a:t>τάξη να επιλέξετε:</a:t>
            </a:r>
          </a:p>
          <a:p>
            <a:pPr>
              <a:buFont typeface="Wingdings" pitchFamily="2" charset="2"/>
              <a:buChar char="Ø"/>
            </a:pPr>
            <a:r>
              <a:rPr lang="el-GR" dirty="0" smtClean="0"/>
              <a:t> Την ειδικότητα:</a:t>
            </a:r>
          </a:p>
          <a:p>
            <a:pPr>
              <a:buNone/>
            </a:pPr>
            <a:r>
              <a:rPr lang="el-GR" dirty="0"/>
              <a:t>	</a:t>
            </a:r>
            <a:r>
              <a:rPr lang="el-GR" dirty="0" smtClean="0"/>
              <a:t>	</a:t>
            </a:r>
            <a:r>
              <a:rPr lang="el-GR" b="1" dirty="0" smtClean="0">
                <a:solidFill>
                  <a:srgbClr val="FF0000"/>
                </a:solidFill>
              </a:rPr>
              <a:t>ΒΟΗΘΩΝ ΒΡΕΦΟΝΗΠΙΟΚΟΜΩΝ</a:t>
            </a:r>
          </a:p>
          <a:p>
            <a:pPr>
              <a:buNone/>
            </a:pPr>
            <a:endParaRPr lang="el-GR" dirty="0">
              <a:solidFill>
                <a:srgbClr val="FF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4221088"/>
            <a:ext cx="2047875" cy="2181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- Εικόνα" descr="C:\Users\Bagelis\Downloads\ΑΦΙΣΕΣ ΦΩΤΟΓΡ\afisa (1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4845" y="1"/>
            <a:ext cx="522944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b="1" dirty="0" smtClean="0">
                <a:solidFill>
                  <a:srgbClr val="FF0000"/>
                </a:solidFill>
              </a:rPr>
              <a:t>ΜΑΘΗΜΑΤΑ ΤΗΣ ΕΙΔΙΚΟΤΗΤΑΣ </a:t>
            </a:r>
            <a:br>
              <a:rPr lang="el-GR" sz="3600" b="1" dirty="0" smtClean="0">
                <a:solidFill>
                  <a:srgbClr val="FF0000"/>
                </a:solidFill>
              </a:rPr>
            </a:br>
            <a:r>
              <a:rPr lang="el-GR" sz="3600" b="1" dirty="0" smtClean="0">
                <a:solidFill>
                  <a:srgbClr val="FF0000"/>
                </a:solidFill>
              </a:rPr>
              <a:t>ΒΟΗΘΩΝ ΒΡΕΦΟΝΗΠΙΟΚΟΜΩΝ Β΄ΤΑΞΗΣ</a:t>
            </a:r>
            <a:endParaRPr lang="el-GR" sz="3600" b="1" dirty="0">
              <a:solidFill>
                <a:srgbClr val="FF0000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l-GR" sz="3600" dirty="0" smtClean="0">
                <a:solidFill>
                  <a:srgbClr val="7030A0"/>
                </a:solidFill>
              </a:rPr>
              <a:t> Βρεφοκομία ( 4 Θ+2Ε</a:t>
            </a:r>
            <a:r>
              <a:rPr lang="el-GR" sz="3600" baseline="30000" dirty="0" smtClean="0">
                <a:solidFill>
                  <a:srgbClr val="7030A0"/>
                </a:solidFill>
              </a:rPr>
              <a:t> </a:t>
            </a:r>
            <a:r>
              <a:rPr lang="el-GR" sz="3600" dirty="0" smtClean="0">
                <a:solidFill>
                  <a:srgbClr val="7030A0"/>
                </a:solidFill>
              </a:rPr>
              <a:t>)</a:t>
            </a:r>
          </a:p>
          <a:p>
            <a:pPr>
              <a:buFont typeface="Wingdings" pitchFamily="2" charset="2"/>
              <a:buChar char="Ø"/>
            </a:pPr>
            <a:r>
              <a:rPr lang="el-GR" sz="3600" dirty="0" smtClean="0">
                <a:solidFill>
                  <a:srgbClr val="7030A0"/>
                </a:solidFill>
              </a:rPr>
              <a:t> Μέθοδοι Δημιουργικής Απασχόλησης   και Τεχνικά Εποπτικά ( 2Θ + 5 Ε)</a:t>
            </a:r>
          </a:p>
          <a:p>
            <a:pPr>
              <a:buFont typeface="Wingdings" pitchFamily="2" charset="2"/>
              <a:buChar char="Ø"/>
            </a:pPr>
            <a:r>
              <a:rPr lang="el-GR" sz="3600" dirty="0" smtClean="0">
                <a:solidFill>
                  <a:srgbClr val="7030A0"/>
                </a:solidFill>
              </a:rPr>
              <a:t> Αγωγή Προσχολικής Ηλικίας ( 3Θ)</a:t>
            </a:r>
          </a:p>
          <a:p>
            <a:pPr>
              <a:buFont typeface="Wingdings" pitchFamily="2" charset="2"/>
              <a:buChar char="Ø"/>
            </a:pPr>
            <a:r>
              <a:rPr lang="el-GR" sz="3600" dirty="0" smtClean="0">
                <a:solidFill>
                  <a:srgbClr val="7030A0"/>
                </a:solidFill>
              </a:rPr>
              <a:t> Μουσική – </a:t>
            </a:r>
            <a:r>
              <a:rPr lang="el-GR" sz="3600" dirty="0" err="1" smtClean="0">
                <a:solidFill>
                  <a:srgbClr val="7030A0"/>
                </a:solidFill>
              </a:rPr>
              <a:t>Μουσικοκινητική</a:t>
            </a:r>
            <a:r>
              <a:rPr lang="el-GR" sz="3600" dirty="0" smtClean="0">
                <a:solidFill>
                  <a:srgbClr val="7030A0"/>
                </a:solidFill>
              </a:rPr>
              <a:t> Αγωγή (3Ε)</a:t>
            </a:r>
          </a:p>
          <a:p>
            <a:pPr>
              <a:buFont typeface="Wingdings" pitchFamily="2" charset="2"/>
              <a:buChar char="Ø"/>
            </a:pPr>
            <a:r>
              <a:rPr lang="el-GR" sz="3600" dirty="0" smtClean="0">
                <a:solidFill>
                  <a:srgbClr val="7030A0"/>
                </a:solidFill>
              </a:rPr>
              <a:t> Στοιχεία Ανατομίας (2Θ)</a:t>
            </a:r>
          </a:p>
          <a:p>
            <a:pPr>
              <a:buFont typeface="Wingdings" pitchFamily="2" charset="2"/>
              <a:buChar char="Ø"/>
            </a:pPr>
            <a:r>
              <a:rPr lang="el-GR" sz="3600" dirty="0" smtClean="0">
                <a:solidFill>
                  <a:srgbClr val="7030A0"/>
                </a:solidFill>
              </a:rPr>
              <a:t> Αγγλικά Ειδικότητας (2Θ)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ΤΙΤΛΟΙ ΣΠΟΥΔΩΝ</a:t>
            </a:r>
            <a:endParaRPr lang="el-GR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spcAft>
                <a:spcPct val="0"/>
              </a:spcAft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C00000"/>
                </a:solidFill>
              </a:rPr>
              <a:t> Ο απόφοιτος της ειδικότητας μας, παίρνει δύο τίτλους σπουδών:</a:t>
            </a:r>
          </a:p>
          <a:p>
            <a:pPr marL="0" indent="0" algn="ctr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/>
          </a:p>
          <a:p>
            <a:pPr marL="0" indent="0" algn="ctr">
              <a:spcAft>
                <a:spcPct val="0"/>
              </a:spcAft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/>
              <a:t>1.   </a:t>
            </a:r>
            <a:r>
              <a:rPr lang="el-GR" b="1" dirty="0" smtClean="0"/>
              <a:t>Πτυχίο «Βοηθού Βρεφονηπιοκόμου» </a:t>
            </a:r>
          </a:p>
          <a:p>
            <a:pPr marL="0" indent="0" algn="ctr">
              <a:spcAft>
                <a:spcPct val="0"/>
              </a:spcAft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b="1" dirty="0" smtClean="0"/>
              <a:t>επιπέδου 3.</a:t>
            </a:r>
          </a:p>
          <a:p>
            <a:pPr marL="0" indent="0" algn="ctr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b="1" dirty="0" smtClean="0"/>
          </a:p>
          <a:p>
            <a:pPr marL="0" indent="0" algn="ctr">
              <a:spcAft>
                <a:spcPct val="0"/>
              </a:spcAft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/>
              <a:t>2.   </a:t>
            </a:r>
            <a:r>
              <a:rPr lang="el-GR" b="1" dirty="0" smtClean="0"/>
              <a:t>Απολυτήριο Λυκείου,</a:t>
            </a:r>
            <a:r>
              <a:rPr lang="el-GR" dirty="0" smtClean="0"/>
              <a:t> απολύτως ισότιμο με το απολυτήριο του Γενικού Λυκείου.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ΒΟΗΘΟΣ ΒΡΕΦΟΝΗΠΙΟΚΟΜΟΥ</a:t>
            </a:r>
            <a:endParaRPr lang="el-GR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spcAft>
                <a:spcPct val="0"/>
              </a:spcAft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u="sng" dirty="0" smtClean="0">
                <a:solidFill>
                  <a:srgbClr val="7030A0"/>
                </a:solidFill>
              </a:rPr>
              <a:t> Ο ρόλος του Βρεφονηπιοκόμου </a:t>
            </a:r>
            <a:r>
              <a:rPr lang="el-GR" dirty="0" smtClean="0">
                <a:solidFill>
                  <a:srgbClr val="7030A0"/>
                </a:solidFill>
              </a:rPr>
              <a:t>είναι πολύτιμος   τόσο για το μικρό παιδί όσο και για την κοινωνία.</a:t>
            </a:r>
          </a:p>
          <a:p>
            <a:pPr marL="0" indent="0" algn="ctr"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7030A0"/>
              </a:solidFill>
            </a:endParaRPr>
          </a:p>
          <a:p>
            <a:pPr marL="0" indent="0">
              <a:spcAft>
                <a:spcPct val="0"/>
              </a:spcAft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u="sng" dirty="0" smtClean="0">
                <a:solidFill>
                  <a:srgbClr val="7030A0"/>
                </a:solidFill>
              </a:rPr>
              <a:t> Ο Βρεφονηπιοκόμος βοηθά </a:t>
            </a:r>
            <a:r>
              <a:rPr lang="el-GR" dirty="0" smtClean="0">
                <a:solidFill>
                  <a:srgbClr val="7030A0"/>
                </a:solidFill>
              </a:rPr>
              <a:t>στην διαμόρφωση του χαρακτήρα και της προσωπικότητας του παιδιού.</a:t>
            </a:r>
          </a:p>
          <a:p>
            <a:pPr marL="0" indent="0" algn="ctr"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7030A0"/>
              </a:solidFill>
            </a:endParaRPr>
          </a:p>
          <a:p>
            <a:pPr marL="0" indent="0">
              <a:spcAft>
                <a:spcPct val="0"/>
              </a:spcAft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7030A0"/>
                </a:solidFill>
              </a:rPr>
              <a:t> Το παιδί που έχει λάβει </a:t>
            </a:r>
            <a:r>
              <a:rPr lang="el-GR" u="sng" dirty="0" smtClean="0">
                <a:solidFill>
                  <a:srgbClr val="7030A0"/>
                </a:solidFill>
              </a:rPr>
              <a:t>σωστή αγωγή στη βρεφική και νηπιακή ηλικία </a:t>
            </a:r>
            <a:r>
              <a:rPr lang="el-GR" dirty="0" smtClean="0">
                <a:solidFill>
                  <a:srgbClr val="7030A0"/>
                </a:solidFill>
              </a:rPr>
              <a:t>θα γίνει ένας σωστός ενήλικας χρήσιμος στην κοινωνία</a:t>
            </a:r>
            <a:endParaRPr lang="el-GR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Ο ΒΟΗΘΟΣ ΒΡΕΦΟΝΗΠΙΟΚΟΜΟΥ ΜΑΘΑΙΝΕΙ</a:t>
            </a:r>
            <a:endParaRPr lang="el-GR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u="sng" dirty="0">
                <a:solidFill>
                  <a:srgbClr val="7030A0"/>
                </a:solidFill>
              </a:rPr>
              <a:t>Να συμβουλεύει </a:t>
            </a:r>
            <a:r>
              <a:rPr lang="el-GR" dirty="0">
                <a:solidFill>
                  <a:srgbClr val="7030A0"/>
                </a:solidFill>
              </a:rPr>
              <a:t>τη μέλλουσα μητέρα σχετικά </a:t>
            </a:r>
          </a:p>
          <a:p>
            <a:pPr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7030A0"/>
                </a:solidFill>
              </a:rPr>
              <a:t>    με </a:t>
            </a:r>
            <a:r>
              <a:rPr lang="el-GR" dirty="0">
                <a:solidFill>
                  <a:srgbClr val="7030A0"/>
                </a:solidFill>
              </a:rPr>
              <a:t>την εγκυμοσύνη και τη </a:t>
            </a:r>
            <a:r>
              <a:rPr lang="el-GR" dirty="0" smtClean="0">
                <a:solidFill>
                  <a:srgbClr val="7030A0"/>
                </a:solidFill>
              </a:rPr>
              <a:t>φροντίδα και διατροφή του νεογέννητου.</a:t>
            </a:r>
          </a:p>
          <a:p>
            <a:pPr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7030A0"/>
              </a:solidFill>
            </a:endParaRPr>
          </a:p>
          <a:p>
            <a:pPr>
              <a:buClrTx/>
              <a:buSzTx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u="sng" dirty="0" smtClean="0">
                <a:solidFill>
                  <a:srgbClr val="7030A0"/>
                </a:solidFill>
              </a:rPr>
              <a:t>Να </a:t>
            </a:r>
            <a:r>
              <a:rPr lang="el-GR" u="sng" dirty="0">
                <a:solidFill>
                  <a:srgbClr val="7030A0"/>
                </a:solidFill>
              </a:rPr>
              <a:t>ασχολείται με την αγωγή και φροντίδα</a:t>
            </a:r>
          </a:p>
          <a:p>
            <a:pPr algn="ctr"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7030A0"/>
                </a:solidFill>
              </a:rPr>
              <a:t>  βρεφών </a:t>
            </a:r>
            <a:r>
              <a:rPr lang="el-GR" dirty="0">
                <a:solidFill>
                  <a:srgbClr val="7030A0"/>
                </a:solidFill>
              </a:rPr>
              <a:t>και </a:t>
            </a:r>
            <a:r>
              <a:rPr lang="el-GR" dirty="0" smtClean="0">
                <a:solidFill>
                  <a:srgbClr val="7030A0"/>
                </a:solidFill>
              </a:rPr>
              <a:t>νηπίων και παιδιών με ιδιαιτερότητες.</a:t>
            </a:r>
          </a:p>
          <a:p>
            <a:pPr algn="ctr"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7030A0"/>
              </a:solidFill>
            </a:endParaRPr>
          </a:p>
          <a:p>
            <a:pPr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u="sng" dirty="0" smtClean="0">
                <a:solidFill>
                  <a:srgbClr val="7030A0"/>
                </a:solidFill>
              </a:rPr>
              <a:t>Να παρέχει πρώτες βοήθειες </a:t>
            </a:r>
            <a:r>
              <a:rPr lang="el-GR" dirty="0" smtClean="0">
                <a:solidFill>
                  <a:srgbClr val="7030A0"/>
                </a:solidFill>
              </a:rPr>
              <a:t>εφαρμόζοντας μέτρα πρόληψης ατυχημάτων. </a:t>
            </a:r>
            <a:endParaRPr lang="el-GR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4982"/>
          </a:xfrm>
        </p:spPr>
        <p:txBody>
          <a:bodyPr>
            <a:normAutofit fontScale="90000"/>
          </a:bodyPr>
          <a:lstStyle/>
          <a:p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Ο ΒΟΗΘΟΣ ΒΡΕΦΟΝΗΠΙΟΚΟΜΟΥ</a:t>
            </a:r>
            <a:br>
              <a:rPr lang="el-GR" b="1" dirty="0" smtClean="0"/>
            </a:br>
            <a:r>
              <a:rPr lang="el-GR" b="1" dirty="0" smtClean="0"/>
              <a:t>ΜΑΘΑΙΝΕΙ</a:t>
            </a:r>
            <a:br>
              <a:rPr lang="el-GR" b="1" dirty="0" smtClean="0"/>
            </a:br>
            <a:r>
              <a:rPr lang="el-GR" b="1" dirty="0" smtClean="0"/>
              <a:t> </a:t>
            </a:r>
            <a:endParaRPr lang="el-GR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spcAft>
                <a:spcPct val="0"/>
              </a:spcAft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7030A0"/>
                </a:solidFill>
              </a:rPr>
              <a:t> </a:t>
            </a:r>
            <a:r>
              <a:rPr lang="el-GR" u="sng" dirty="0" smtClean="0">
                <a:solidFill>
                  <a:srgbClr val="7030A0"/>
                </a:solidFill>
              </a:rPr>
              <a:t>Να οργανώνει και να εφαρμόζει, ημερήσιο παιδαγωγικό πρόγραμμα στον βρεφονηπιακό </a:t>
            </a:r>
            <a:r>
              <a:rPr lang="en-US" u="sng" dirty="0" smtClean="0">
                <a:solidFill>
                  <a:srgbClr val="7030A0"/>
                </a:solidFill>
              </a:rPr>
              <a:t>  </a:t>
            </a:r>
            <a:r>
              <a:rPr lang="el-GR" u="sng" dirty="0" smtClean="0">
                <a:solidFill>
                  <a:srgbClr val="7030A0"/>
                </a:solidFill>
              </a:rPr>
              <a:t>και παιδικό σταθμό, εφαρμόζοντας τις κατάλληλες παιδαγωγικές μεθόδους </a:t>
            </a:r>
            <a:r>
              <a:rPr lang="el-GR" dirty="0" smtClean="0">
                <a:solidFill>
                  <a:srgbClr val="7030A0"/>
                </a:solidFill>
              </a:rPr>
              <a:t>συμβάλλοντας στην ψυχική, σωματική και γλωσσική ανάπτυξη του παιδιού.</a:t>
            </a:r>
          </a:p>
          <a:p>
            <a:pPr marL="0" indent="0" algn="just">
              <a:spcAft>
                <a:spcPct val="0"/>
              </a:spcAft>
              <a:buSzPct val="45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7030A0"/>
              </a:solidFill>
            </a:endParaRPr>
          </a:p>
          <a:p>
            <a:pPr marL="0" indent="0">
              <a:spcAft>
                <a:spcPct val="0"/>
              </a:spcAft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7030A0"/>
                </a:solidFill>
              </a:rPr>
              <a:t> </a:t>
            </a:r>
            <a:r>
              <a:rPr lang="el-GR" u="sng" dirty="0" smtClean="0">
                <a:solidFill>
                  <a:srgbClr val="7030A0"/>
                </a:solidFill>
              </a:rPr>
              <a:t>Να ενημερώνει και συμβουλεύει τους γονείς </a:t>
            </a:r>
            <a:r>
              <a:rPr lang="el-GR" dirty="0" smtClean="0">
                <a:solidFill>
                  <a:srgbClr val="7030A0"/>
                </a:solidFill>
              </a:rPr>
              <a:t>για τη σωστή φροντίδα, αγωγή και υγεία των παιδιών.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ΠΡΟΣΟΝΤΑ </a:t>
            </a:r>
            <a:br>
              <a:rPr lang="el-GR" b="1" dirty="0" smtClean="0"/>
            </a:br>
            <a:r>
              <a:rPr lang="el-GR" b="1" dirty="0" smtClean="0"/>
              <a:t>ΒΟΗΘΟΥ ΒΡΕΦΟΝΗΠΙΟΚΟΜΟΥ</a:t>
            </a:r>
            <a:endParaRPr lang="el-GR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spcAft>
                <a:spcPct val="0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7030A0"/>
                </a:solidFill>
              </a:rPr>
              <a:t> Αγάπη για το παιδί</a:t>
            </a:r>
          </a:p>
          <a:p>
            <a:pPr marL="0" indent="0" algn="ctr"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7030A0"/>
              </a:solidFill>
            </a:endParaRPr>
          </a:p>
          <a:p>
            <a:pPr marL="0" indent="0" algn="ctr">
              <a:spcAft>
                <a:spcPct val="0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7030A0"/>
                </a:solidFill>
              </a:rPr>
              <a:t> Υπευθυνότητα</a:t>
            </a:r>
          </a:p>
          <a:p>
            <a:pPr marL="0" indent="0" algn="ctr"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7030A0"/>
              </a:solidFill>
            </a:endParaRPr>
          </a:p>
          <a:p>
            <a:pPr marL="0" indent="0" algn="ctr">
              <a:spcAft>
                <a:spcPct val="0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7030A0"/>
                </a:solidFill>
              </a:rPr>
              <a:t> Υπομονή και πραότητα</a:t>
            </a:r>
          </a:p>
          <a:p>
            <a:pPr marL="0" indent="0" algn="ctr"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7030A0"/>
              </a:solidFill>
            </a:endParaRPr>
          </a:p>
          <a:p>
            <a:pPr marL="0" indent="0" algn="ctr">
              <a:spcAft>
                <a:spcPct val="0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7030A0"/>
                </a:solidFill>
              </a:rPr>
              <a:t> Δημιουργική φαντασία</a:t>
            </a:r>
          </a:p>
          <a:p>
            <a:pPr marL="0" indent="0" algn="ctr"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7030A0"/>
              </a:solidFill>
            </a:endParaRPr>
          </a:p>
          <a:p>
            <a:pPr marL="0" indent="0" algn="ctr">
              <a:spcAft>
                <a:spcPct val="0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7030A0"/>
                </a:solidFill>
              </a:rPr>
              <a:t> Ευχάριστο χαρακτήρα-φιλική διάθεση </a:t>
            </a:r>
          </a:p>
          <a:p>
            <a:pPr marL="0" indent="0" algn="ctr"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7030A0"/>
                </a:solidFill>
              </a:rPr>
              <a:t>    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ΠΡΟΣΟΝΤΑ </a:t>
            </a:r>
            <a:br>
              <a:rPr lang="el-GR" b="1" dirty="0" smtClean="0"/>
            </a:br>
            <a:r>
              <a:rPr lang="el-GR" b="1" dirty="0" smtClean="0"/>
              <a:t>ΒΟΗΘΟΥ ΒΡΕΦΟΝΗΠΙΟΚΟΜΟΥ</a:t>
            </a:r>
            <a:endParaRPr lang="el-GR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spcAft>
                <a:spcPct val="0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7030A0"/>
                </a:solidFill>
              </a:rPr>
              <a:t> Συνεργασία</a:t>
            </a:r>
          </a:p>
          <a:p>
            <a:pPr marL="0" indent="0" algn="ctr"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7030A0"/>
              </a:solidFill>
            </a:endParaRPr>
          </a:p>
          <a:p>
            <a:pPr marL="0" indent="0" algn="ctr">
              <a:spcAft>
                <a:spcPct val="0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7030A0"/>
                </a:solidFill>
              </a:rPr>
              <a:t> Ανεκτικότητα</a:t>
            </a:r>
          </a:p>
          <a:p>
            <a:pPr marL="0" indent="0" algn="ctr"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7030A0"/>
              </a:solidFill>
            </a:endParaRPr>
          </a:p>
          <a:p>
            <a:pPr marL="0" indent="0" algn="ctr">
              <a:spcAft>
                <a:spcPct val="0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7030A0"/>
                </a:solidFill>
              </a:rPr>
              <a:t> Συναδελφικότητα</a:t>
            </a:r>
          </a:p>
          <a:p>
            <a:pPr marL="0" indent="0" algn="ctr"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7030A0"/>
              </a:solidFill>
            </a:endParaRPr>
          </a:p>
          <a:p>
            <a:pPr marL="0" indent="0" algn="ctr">
              <a:spcAft>
                <a:spcPct val="0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7030A0"/>
                </a:solidFill>
              </a:rPr>
              <a:t> Ευσυνειδησία</a:t>
            </a:r>
          </a:p>
          <a:p>
            <a:pPr marL="0" indent="0" algn="ctr"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7030A0"/>
              </a:solidFill>
            </a:endParaRPr>
          </a:p>
          <a:p>
            <a:pPr marL="0" indent="0" algn="ctr">
              <a:spcAft>
                <a:spcPct val="0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7030A0"/>
                </a:solidFill>
              </a:rPr>
              <a:t> Συνεχής ενημέρωση για τις επιστημονικές εξελίξεις του επαγγέλματός του</a:t>
            </a:r>
          </a:p>
          <a:p>
            <a:endParaRPr lang="el-GR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-531440"/>
            <a:ext cx="8229600" cy="1949078"/>
          </a:xfrm>
        </p:spPr>
        <p:txBody>
          <a:bodyPr>
            <a:normAutofit fontScale="90000"/>
          </a:bodyPr>
          <a:lstStyle/>
          <a:p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u="sng" dirty="0" smtClean="0"/>
              <a:t>ΤΟΜΕΙΣ ΑΠΑΣΧΟΛΗΣΗΣ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Ο ΒΟΗΘΟΣ ΒΡΕΦΟΝΗΠΙΟΚΟΜΟΥ ΜΠΟΡΕΙ ΝΑ ΕΡΓΑΣΤΕΙ</a:t>
            </a:r>
            <a:r>
              <a:rPr lang="el-GR" b="1" dirty="0" smtClean="0"/>
              <a:t>:</a:t>
            </a:r>
            <a:br>
              <a:rPr lang="el-GR" b="1" dirty="0" smtClean="0"/>
            </a:br>
            <a:r>
              <a:rPr lang="el-GR" b="1" dirty="0" smtClean="0"/>
              <a:t/>
            </a:r>
            <a:br>
              <a:rPr lang="el-GR" b="1" dirty="0" smtClean="0"/>
            </a:br>
            <a:endParaRPr lang="el-GR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spcAft>
                <a:spcPct val="0"/>
              </a:spcAft>
              <a:buSzPct val="45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7030A0"/>
              </a:solidFill>
            </a:endParaRPr>
          </a:p>
          <a:p>
            <a:pPr marL="0" indent="0" algn="ctr">
              <a:spcAft>
                <a:spcPct val="0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7030A0"/>
              </a:solidFill>
            </a:endParaRPr>
          </a:p>
          <a:p>
            <a:pPr marL="0" indent="0" algn="ctr">
              <a:spcAft>
                <a:spcPct val="0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u="sng" dirty="0" smtClean="0">
                <a:solidFill>
                  <a:srgbClr val="7030A0"/>
                </a:solidFill>
              </a:rPr>
              <a:t> </a:t>
            </a:r>
            <a:r>
              <a:rPr lang="el-GR" dirty="0" smtClean="0">
                <a:solidFill>
                  <a:srgbClr val="7030A0"/>
                </a:solidFill>
              </a:rPr>
              <a:t>Σε </a:t>
            </a:r>
            <a:r>
              <a:rPr lang="el-GR" u="sng" dirty="0" smtClean="0">
                <a:solidFill>
                  <a:srgbClr val="7030A0"/>
                </a:solidFill>
              </a:rPr>
              <a:t>Βρεφονηπιακούς Σταθμούς </a:t>
            </a:r>
            <a:r>
              <a:rPr lang="el-GR" dirty="0" smtClean="0">
                <a:solidFill>
                  <a:srgbClr val="7030A0"/>
                </a:solidFill>
              </a:rPr>
              <a:t>του Δημόσιου και Ιδιωτικού Τομέα.</a:t>
            </a:r>
          </a:p>
          <a:p>
            <a:pPr marL="0" indent="0" algn="ctr"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7030A0"/>
              </a:solidFill>
            </a:endParaRPr>
          </a:p>
          <a:p>
            <a:pPr marL="0" indent="0" algn="ctr">
              <a:spcAft>
                <a:spcPct val="0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7030A0"/>
                </a:solidFill>
              </a:rPr>
              <a:t> Σε </a:t>
            </a:r>
            <a:r>
              <a:rPr lang="el-GR" u="sng" dirty="0" smtClean="0">
                <a:solidFill>
                  <a:srgbClr val="7030A0"/>
                </a:solidFill>
              </a:rPr>
              <a:t>Μαιευτικές Κλινικές </a:t>
            </a:r>
            <a:r>
              <a:rPr lang="el-GR" dirty="0" smtClean="0">
                <a:solidFill>
                  <a:srgbClr val="7030A0"/>
                </a:solidFill>
              </a:rPr>
              <a:t>(τμήμα φροντίδας νεογνών).</a:t>
            </a:r>
          </a:p>
          <a:p>
            <a:pPr marL="0" indent="0" algn="ctr"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7030A0"/>
              </a:solidFill>
            </a:endParaRPr>
          </a:p>
          <a:p>
            <a:pPr marL="0" indent="0" algn="ctr">
              <a:spcAft>
                <a:spcPct val="0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7030A0"/>
                </a:solidFill>
              </a:rPr>
              <a:t> Σε </a:t>
            </a:r>
            <a:r>
              <a:rPr lang="el-GR" u="sng" dirty="0" smtClean="0">
                <a:solidFill>
                  <a:srgbClr val="7030A0"/>
                </a:solidFill>
              </a:rPr>
              <a:t>κατασκηνώσεις</a:t>
            </a:r>
            <a:r>
              <a:rPr lang="el-GR" dirty="0" smtClean="0">
                <a:solidFill>
                  <a:srgbClr val="7030A0"/>
                </a:solidFill>
              </a:rPr>
              <a:t>.</a:t>
            </a:r>
          </a:p>
          <a:p>
            <a:pPr marL="0" indent="0" algn="ctr"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7030A0"/>
              </a:solidFill>
            </a:endParaRPr>
          </a:p>
          <a:p>
            <a:pPr marL="0" indent="0" algn="ctr">
              <a:spcAft>
                <a:spcPct val="0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7030A0"/>
                </a:solidFill>
              </a:rPr>
              <a:t> Σε </a:t>
            </a:r>
            <a:r>
              <a:rPr lang="el-GR" u="sng" dirty="0" smtClean="0">
                <a:solidFill>
                  <a:srgbClr val="7030A0"/>
                </a:solidFill>
              </a:rPr>
              <a:t>Κέντρα Οικογενειακού Προγραμματισμού</a:t>
            </a:r>
            <a:r>
              <a:rPr lang="el-GR" dirty="0" smtClean="0">
                <a:solidFill>
                  <a:srgbClr val="7030A0"/>
                </a:solidFill>
              </a:rPr>
              <a:t>.</a:t>
            </a:r>
          </a:p>
          <a:p>
            <a:pPr marL="0" indent="0" algn="ctr"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7030A0"/>
                </a:solidFill>
              </a:rPr>
              <a:t>    </a:t>
            </a:r>
          </a:p>
          <a:p>
            <a:endParaRPr lang="el-GR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u="sng" dirty="0" smtClean="0"/>
              <a:t>ΤΟΜΕΙΣ ΑΠΑΣΧΟΛΗΣΗΣ </a:t>
            </a: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Ο ΒΟΗΘΟΣ ΒΡΕΦΟΝΗΠΙΟΚΟΜΟΥ ΜΠΟΡΕΙ ΝΑ ΕΡΓΑΣΤΕΙ:</a:t>
            </a:r>
            <a:endParaRPr lang="el-GR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7030A0"/>
              </a:solidFill>
            </a:endParaRPr>
          </a:p>
          <a:p>
            <a:pPr algn="ctr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7030A0"/>
                </a:solidFill>
              </a:rPr>
              <a:t>Σε </a:t>
            </a:r>
            <a:r>
              <a:rPr lang="el-GR" u="sng" dirty="0">
                <a:solidFill>
                  <a:srgbClr val="7030A0"/>
                </a:solidFill>
              </a:rPr>
              <a:t>Κέντρα Δημιουργικής Απασχόλησης</a:t>
            </a:r>
            <a:r>
              <a:rPr lang="el-GR" dirty="0">
                <a:solidFill>
                  <a:srgbClr val="7030A0"/>
                </a:solidFill>
              </a:rPr>
              <a:t>.</a:t>
            </a:r>
          </a:p>
          <a:p>
            <a:pPr algn="ctr"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>
              <a:solidFill>
                <a:srgbClr val="7030A0"/>
              </a:solidFill>
            </a:endParaRPr>
          </a:p>
          <a:p>
            <a:pPr algn="ctr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>
                <a:solidFill>
                  <a:srgbClr val="7030A0"/>
                </a:solidFill>
              </a:rPr>
              <a:t> Σε </a:t>
            </a:r>
            <a:r>
              <a:rPr lang="el-GR" u="sng" dirty="0">
                <a:solidFill>
                  <a:srgbClr val="7030A0"/>
                </a:solidFill>
              </a:rPr>
              <a:t>ιδιωτικές επιχειρήσεις </a:t>
            </a:r>
            <a:r>
              <a:rPr lang="el-GR" dirty="0">
                <a:solidFill>
                  <a:srgbClr val="7030A0"/>
                </a:solidFill>
              </a:rPr>
              <a:t>που διαθέτουν τμήματα για τα παιδιά προσχολικής ηλικίας των εργαζομένων τους.</a:t>
            </a:r>
          </a:p>
          <a:p>
            <a:pPr algn="ctr"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>
              <a:solidFill>
                <a:srgbClr val="7030A0"/>
              </a:solidFill>
            </a:endParaRPr>
          </a:p>
          <a:p>
            <a:pPr algn="ctr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>
                <a:solidFill>
                  <a:srgbClr val="7030A0"/>
                </a:solidFill>
              </a:rPr>
              <a:t> </a:t>
            </a:r>
            <a:r>
              <a:rPr lang="el-GR" u="sng" dirty="0">
                <a:solidFill>
                  <a:srgbClr val="7030A0"/>
                </a:solidFill>
              </a:rPr>
              <a:t>Ως ελεύθερος επαγγελματίας </a:t>
            </a:r>
            <a:r>
              <a:rPr lang="el-GR" dirty="0">
                <a:solidFill>
                  <a:srgbClr val="7030A0"/>
                </a:solidFill>
              </a:rPr>
              <a:t>αναλαμβάνοντας τη φροντίδα και αγωγή των βρεφών και μικρών παιδιών στο σπίτι.</a:t>
            </a:r>
          </a:p>
          <a:p>
            <a:endParaRPr lang="el-GR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ΕΙΔΙΚΟΤΗΤΑ ΒΟΗΘΩΝ ΒΡΕΦΟΝΗΠΙΟΚΟΜΩΝ</a:t>
            </a:r>
            <a:endParaRPr lang="el-GR" b="1" dirty="0"/>
          </a:p>
        </p:txBody>
      </p:sp>
      <p:pic>
        <p:nvPicPr>
          <p:cNvPr id="4" name="3 - Θέση περιεχομένου" descr="vrefo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9369" y="1600200"/>
            <a:ext cx="468526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</TotalTime>
  <Words>436</Words>
  <Application>Microsoft Office PowerPoint</Application>
  <PresentationFormat>Προβολή στην οθόνη (4:3)</PresentationFormat>
  <Paragraphs>122</Paragraphs>
  <Slides>20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20</vt:i4>
      </vt:variant>
    </vt:vector>
  </HeadingPairs>
  <TitlesOfParts>
    <vt:vector size="21" baseType="lpstr">
      <vt:lpstr>Θέμα του Office</vt:lpstr>
      <vt:lpstr>ΕΙΔΙΚΟΤΗΤΑ ΒΟΗΘΩΝ ΒΡΕΦΟΝΗΠΙΟΚΟΜΩΝ</vt:lpstr>
      <vt:lpstr>ΕΙΔΙΚΟΤΗΤΑ ΒΟΗΘΩΝ ΒΡΕΦΟΝΗΠΙΟΚΟΜΩΝ</vt:lpstr>
      <vt:lpstr> ΕΠΑΓΓΕΛΜΑΤΙΚΟ  ΛΥΚΕΙΟ </vt:lpstr>
      <vt:lpstr>ΠΑΡΟΧΕΣ</vt:lpstr>
      <vt:lpstr>ΔΙΑΡΘΡΩΣΗ</vt:lpstr>
      <vt:lpstr>Α΄ΤΑΞΗ ΟΜΑΔΑ ΠΡΟΣΑΝΑΤΟΛΙΣΜΟΥ ΥΓΕΙΑΣ – ΠΡΟΝΟΙΑΣ ΚΑΙ ΑΙΣΘΗΤΙΚΗΣ - ΚΟΜΜΩΤΙΚΗΣ  </vt:lpstr>
      <vt:lpstr>ΜΑΘΗΜΑΤΑ Α΄ΤΑΞΗΣ </vt:lpstr>
      <vt:lpstr>ΤΟΜΕΑΣ ΥΓΕΙΑΣ - ΠΡΟΝΟΙΑΣ ΕΙΔΙΚΟΤΗΤΕΣ</vt:lpstr>
      <vt:lpstr>ΤΟΜΕΑΣ ΥΓΕΙΑΣ ΚΑΙ ΠΡΟΝΟΙΑΣ</vt:lpstr>
      <vt:lpstr>Διαφάνεια 10</vt:lpstr>
      <vt:lpstr>ΜΑΘΗΜΑΤΑ ΤΗΣ ΕΙΔΙΚΟΤΗΤΑΣ  ΒΟΗΘΩΝ ΒΡΕΦΟΝΗΠΙΟΚΟΜΩΝ Β΄ΤΑΞΗΣ</vt:lpstr>
      <vt:lpstr>ΤΙΤΛΟΙ ΣΠΟΥΔΩΝ</vt:lpstr>
      <vt:lpstr>ΒΟΗΘΟΣ ΒΡΕΦΟΝΗΠΙΟΚΟΜΟΥ</vt:lpstr>
      <vt:lpstr>Ο ΒΟΗΘΟΣ ΒΡΕΦΟΝΗΠΙΟΚΟΜΟΥ ΜΑΘΑΙΝΕΙ</vt:lpstr>
      <vt:lpstr> Ο ΒΟΗΘΟΣ ΒΡΕΦΟΝΗΠΙΟΚΟΜΟΥ ΜΑΘΑΙΝΕΙ  </vt:lpstr>
      <vt:lpstr>ΠΡΟΣΟΝΤΑ  ΒΟΗΘΟΥ ΒΡΕΦΟΝΗΠΙΟΚΟΜΟΥ</vt:lpstr>
      <vt:lpstr>ΠΡΟΣΟΝΤΑ  ΒΟΗΘΟΥ ΒΡΕΦΟΝΗΠΙΟΚΟΜΟΥ</vt:lpstr>
      <vt:lpstr>     ΤΟΜΕΙΣ ΑΠΑΣΧΟΛΗΣΗΣ  Ο ΒΟΗΘΟΣ ΒΡΕΦΟΝΗΠΙΟΚΟΜΟΥ ΜΠΟΡΕΙ ΝΑ ΕΡΓΑΣΤΕΙ:  </vt:lpstr>
      <vt:lpstr>ΤΟΜΕΙΣ ΑΠΑΣΧΟΛΗΣΗΣ  Ο ΒΟΗΘΟΣ ΒΡΕΦΟΝΗΠΙΟΚΟΜΟΥ ΜΠΟΡΕΙ ΝΑ ΕΡΓΑΣΤΕΙ:</vt:lpstr>
      <vt:lpstr>ΕΙΔΙΚΟΤΗΤΑ ΒΟΗΘΩΝ ΒΡΕΦΟΝΗΠΙΟΚΟΜΩΝ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Bagelis</dc:creator>
  <cp:lastModifiedBy>Bagelis</cp:lastModifiedBy>
  <cp:revision>22</cp:revision>
  <dcterms:created xsi:type="dcterms:W3CDTF">2015-10-11T19:17:38Z</dcterms:created>
  <dcterms:modified xsi:type="dcterms:W3CDTF">2016-03-05T20:24:32Z</dcterms:modified>
</cp:coreProperties>
</file>